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57" r:id="rId3"/>
    <p:sldId id="262" r:id="rId4"/>
    <p:sldId id="267" r:id="rId5"/>
    <p:sldId id="264" r:id="rId6"/>
    <p:sldId id="263" r:id="rId7"/>
    <p:sldId id="266" r:id="rId8"/>
    <p:sldId id="265" r:id="rId9"/>
    <p:sldId id="259" r:id="rId10"/>
  </p:sldIdLst>
  <p:sldSz cx="9144000" cy="6858000" type="screen4x3"/>
  <p:notesSz cx="6797675" cy="987425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145" tIns="45572" rIns="91145" bIns="45572" rtlCol="0"/>
          <a:lstStyle>
            <a:lvl1pPr algn="l">
              <a:defRPr sz="1200"/>
            </a:lvl1pPr>
          </a:lstStyle>
          <a:p>
            <a:endParaRPr lang="lv-LV"/>
          </a:p>
        </p:txBody>
      </p:sp>
      <p:sp>
        <p:nvSpPr>
          <p:cNvPr id="3" name="Date Placeholder 2"/>
          <p:cNvSpPr>
            <a:spLocks noGrp="1"/>
          </p:cNvSpPr>
          <p:nvPr>
            <p:ph type="dt" idx="1"/>
          </p:nvPr>
        </p:nvSpPr>
        <p:spPr>
          <a:xfrm>
            <a:off x="3850443" y="1"/>
            <a:ext cx="2945659" cy="493712"/>
          </a:xfrm>
          <a:prstGeom prst="rect">
            <a:avLst/>
          </a:prstGeom>
        </p:spPr>
        <p:txBody>
          <a:bodyPr vert="horz" lIns="91145" tIns="45572" rIns="91145" bIns="45572" rtlCol="0"/>
          <a:lstStyle>
            <a:lvl1pPr algn="r">
              <a:defRPr sz="1200"/>
            </a:lvl1pPr>
          </a:lstStyle>
          <a:p>
            <a:fld id="{7D8B0190-AB26-45BA-9728-4B31236091C6}" type="datetimeFigureOut">
              <a:rPr lang="lv-LV" smtClean="0"/>
              <a:t>05.02.2020</a:t>
            </a:fld>
            <a:endParaRPr lang="lv-LV"/>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145" tIns="45572" rIns="91145" bIns="45572" rtlCol="0" anchor="ctr"/>
          <a:lstStyle/>
          <a:p>
            <a:endParaRPr lang="lv-LV"/>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145" tIns="45572" rIns="91145" bIns="455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378824"/>
            <a:ext cx="2945659" cy="493712"/>
          </a:xfrm>
          <a:prstGeom prst="rect">
            <a:avLst/>
          </a:prstGeom>
        </p:spPr>
        <p:txBody>
          <a:bodyPr vert="horz" lIns="91145" tIns="45572" rIns="91145" bIns="45572"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378824"/>
            <a:ext cx="2945659" cy="493712"/>
          </a:xfrm>
          <a:prstGeom prst="rect">
            <a:avLst/>
          </a:prstGeom>
        </p:spPr>
        <p:txBody>
          <a:bodyPr vert="horz" lIns="91145" tIns="45572" rIns="91145" bIns="45572"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1B279CF9-1BEB-4BD2-BFB6-79C9D6052C24}" type="slidenum">
              <a:rPr lang="lv-LV" smtClean="0"/>
              <a:t>5</a:t>
            </a:fld>
            <a:endParaRPr lang="lv-LV"/>
          </a:p>
        </p:txBody>
      </p:sp>
    </p:spTree>
    <p:extLst>
      <p:ext uri="{BB962C8B-B14F-4D97-AF65-F5344CB8AC3E}">
        <p14:creationId xmlns:p14="http://schemas.microsoft.com/office/powerpoint/2010/main" val="20041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2/5/2020</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sp>
        <p:nvSpPr>
          <p:cNvPr id="3" name="Subtitle 2"/>
          <p:cNvSpPr>
            <a:spLocks noGrp="1"/>
          </p:cNvSpPr>
          <p:nvPr>
            <p:ph type="subTitle" idx="1"/>
          </p:nvPr>
        </p:nvSpPr>
        <p:spPr>
          <a:xfrm>
            <a:off x="1371600" y="5105400"/>
            <a:ext cx="6400800" cy="838200"/>
          </a:xfrm>
        </p:spPr>
        <p:txBody>
          <a:bodyPr>
            <a:noAutofit/>
          </a:bodyPr>
          <a:lstStyle/>
          <a:p>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cs typeface="Times New Roman" panose="02020603050405020304" pitchFamily="18" charset="0"/>
              </a:rPr>
              <a:t>Rīga, 05.02.2020.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a:bodyPr>
          <a:lstStyle/>
          <a:p>
            <a:r>
              <a:rPr lang="lv-LV" b="1" dirty="0"/>
              <a:t>Gaisa transporta nozare</a:t>
            </a:r>
            <a:endParaRPr lang="lv-LV"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4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l">
              <a:lnSpc>
                <a:spcPct val="90000"/>
              </a:lnSpc>
              <a:spcBef>
                <a:spcPts val="600"/>
              </a:spcBef>
              <a:buFontTx/>
              <a:buChar char="-"/>
            </a:pPr>
            <a:r>
              <a:rPr lang="lv-LV" sz="2000" dirty="0">
                <a:solidFill>
                  <a:schemeClr val="tx1"/>
                </a:solidFill>
                <a:cs typeface="Times New Roman" pitchFamily="18" charset="0"/>
              </a:rPr>
              <a:t>VAS „Starptautiskā lidosta „Rīga”” </a:t>
            </a:r>
            <a:r>
              <a:rPr lang="lv-LV" sz="1600" i="1" dirty="0">
                <a:solidFill>
                  <a:schemeClr val="tx1"/>
                </a:solidFill>
                <a:cs typeface="Times New Roman" pitchFamily="18" charset="0"/>
              </a:rPr>
              <a:t>(turpmāk – Lidosta Rīga)</a:t>
            </a:r>
          </a:p>
          <a:p>
            <a:pPr marL="609600" indent="-609600" algn="l">
              <a:lnSpc>
                <a:spcPct val="90000"/>
              </a:lnSpc>
              <a:spcBef>
                <a:spcPts val="600"/>
              </a:spcBef>
              <a:buFontTx/>
              <a:buChar char="-"/>
            </a:pPr>
            <a:endParaRPr lang="lv-LV" sz="2000" i="1" dirty="0">
              <a:solidFill>
                <a:schemeClr val="tx1"/>
              </a:solidFill>
              <a:cs typeface="Times New Roman" pitchFamily="18" charset="0"/>
            </a:endParaRPr>
          </a:p>
          <a:p>
            <a:pPr marL="609600" indent="-609600" algn="l">
              <a:lnSpc>
                <a:spcPct val="90000"/>
              </a:lnSpc>
              <a:spcBef>
                <a:spcPts val="600"/>
              </a:spcBef>
              <a:buFontTx/>
              <a:buChar char="-"/>
            </a:pPr>
            <a:r>
              <a:rPr lang="lv-LV" sz="2000" dirty="0">
                <a:solidFill>
                  <a:schemeClr val="tx1"/>
                </a:solidFill>
                <a:cs typeface="Times New Roman" pitchFamily="18" charset="0"/>
              </a:rPr>
              <a:t>VAS “Latvijas gaisa satiksme”  </a:t>
            </a:r>
            <a:r>
              <a:rPr lang="lv-LV" sz="1600" i="1" dirty="0">
                <a:solidFill>
                  <a:schemeClr val="tx1"/>
                </a:solidFill>
                <a:cs typeface="Times New Roman" pitchFamily="18" charset="0"/>
              </a:rPr>
              <a:t>(</a:t>
            </a:r>
            <a:r>
              <a:rPr lang="lv-LV" sz="1600" i="1" dirty="0" err="1">
                <a:solidFill>
                  <a:schemeClr val="tx1"/>
                </a:solidFill>
                <a:cs typeface="Times New Roman" pitchFamily="18" charset="0"/>
              </a:rPr>
              <a:t>tupmāk</a:t>
            </a:r>
            <a:r>
              <a:rPr lang="lv-LV" sz="1600" i="1" dirty="0">
                <a:solidFill>
                  <a:schemeClr val="tx1"/>
                </a:solidFill>
                <a:cs typeface="Times New Roman" pitchFamily="18" charset="0"/>
              </a:rPr>
              <a:t> - LGS)</a:t>
            </a:r>
          </a:p>
          <a:p>
            <a:pPr marL="609600" indent="-609600" algn="l">
              <a:lnSpc>
                <a:spcPct val="90000"/>
              </a:lnSpc>
              <a:spcBef>
                <a:spcPts val="600"/>
              </a:spcBef>
              <a:buFontTx/>
              <a:buChar char="-"/>
            </a:pPr>
            <a:endParaRPr lang="lv-LV" sz="2000" i="1" dirty="0">
              <a:solidFill>
                <a:schemeClr val="tx1"/>
              </a:solidFill>
              <a:cs typeface="Times New Roman" pitchFamily="18" charset="0"/>
            </a:endParaRPr>
          </a:p>
          <a:p>
            <a:pPr marL="609600" indent="-609600" algn="l">
              <a:lnSpc>
                <a:spcPct val="90000"/>
              </a:lnSpc>
              <a:spcBef>
                <a:spcPts val="600"/>
              </a:spcBef>
              <a:buFontTx/>
              <a:buChar char="-"/>
            </a:pPr>
            <a:r>
              <a:rPr lang="lv-LV" sz="2000" dirty="0">
                <a:solidFill>
                  <a:schemeClr val="tx1"/>
                </a:solidFill>
                <a:cs typeface="Times New Roman" pitchFamily="18" charset="0"/>
              </a:rPr>
              <a:t>AS „</a:t>
            </a:r>
            <a:r>
              <a:rPr lang="lv-LV" sz="2000" dirty="0" err="1">
                <a:solidFill>
                  <a:schemeClr val="tx1"/>
                </a:solidFill>
                <a:cs typeface="Times New Roman" pitchFamily="18" charset="0"/>
              </a:rPr>
              <a:t>Air</a:t>
            </a:r>
            <a:r>
              <a:rPr lang="lv-LV" sz="2000" dirty="0">
                <a:solidFill>
                  <a:schemeClr val="tx1"/>
                </a:solidFill>
                <a:cs typeface="Times New Roman" pitchFamily="18" charset="0"/>
              </a:rPr>
              <a:t> </a:t>
            </a:r>
            <a:r>
              <a:rPr lang="lv-LV" sz="2000" dirty="0" err="1">
                <a:solidFill>
                  <a:schemeClr val="tx1"/>
                </a:solidFill>
                <a:cs typeface="Times New Roman" pitchFamily="18" charset="0"/>
              </a:rPr>
              <a:t>Baltic</a:t>
            </a:r>
            <a:r>
              <a:rPr lang="lv-LV" sz="2000" dirty="0">
                <a:solidFill>
                  <a:schemeClr val="tx1"/>
                </a:solidFill>
                <a:cs typeface="Times New Roman" pitchFamily="18" charset="0"/>
              </a:rPr>
              <a:t> </a:t>
            </a:r>
            <a:r>
              <a:rPr lang="lv-LV" sz="2000" dirty="0" err="1">
                <a:solidFill>
                  <a:schemeClr val="tx1"/>
                </a:solidFill>
                <a:cs typeface="Times New Roman" pitchFamily="18" charset="0"/>
              </a:rPr>
              <a:t>Corporation</a:t>
            </a:r>
            <a:r>
              <a:rPr lang="lv-LV" sz="2000" dirty="0">
                <a:solidFill>
                  <a:schemeClr val="tx1"/>
                </a:solidFill>
                <a:cs typeface="Times New Roman" pitchFamily="18" charset="0"/>
              </a:rPr>
              <a:t>” </a:t>
            </a:r>
            <a:r>
              <a:rPr lang="lv-LV" sz="1600" i="1" dirty="0">
                <a:solidFill>
                  <a:schemeClr val="tx1"/>
                </a:solidFill>
                <a:cs typeface="Times New Roman" pitchFamily="18" charset="0"/>
              </a:rPr>
              <a:t>(turpmāk - </a:t>
            </a:r>
            <a:r>
              <a:rPr lang="lv-LV" sz="1600" i="1" dirty="0" err="1">
                <a:solidFill>
                  <a:schemeClr val="tx1"/>
                </a:solidFill>
                <a:cs typeface="Times New Roman" pitchFamily="18" charset="0"/>
              </a:rPr>
              <a:t>AirBaltic</a:t>
            </a:r>
            <a:r>
              <a:rPr lang="lv-LV" sz="1600" i="1" dirty="0">
                <a:solidFill>
                  <a:schemeClr val="tx1"/>
                </a:solidFill>
                <a:cs typeface="Times New Roman" pitchFamily="18" charset="0"/>
              </a:rPr>
              <a:t>)</a:t>
            </a:r>
          </a:p>
          <a:p>
            <a:pPr marL="609600" indent="-609600" algn="l">
              <a:lnSpc>
                <a:spcPct val="90000"/>
              </a:lnSpc>
              <a:spcBef>
                <a:spcPts val="600"/>
              </a:spcBef>
              <a:buFontTx/>
              <a:buChar char="-"/>
            </a:pPr>
            <a:endParaRPr lang="lv-LV" sz="2000" i="1" dirty="0">
              <a:solidFill>
                <a:schemeClr val="tx1"/>
              </a:solidFill>
              <a:cs typeface="Times New Roman" pitchFamily="18" charset="0"/>
            </a:endParaRPr>
          </a:p>
          <a:p>
            <a:pPr marL="609600" indent="-609600" algn="l">
              <a:lnSpc>
                <a:spcPct val="90000"/>
              </a:lnSpc>
              <a:spcBef>
                <a:spcPts val="600"/>
              </a:spcBef>
              <a:buFontTx/>
              <a:buChar char="-"/>
            </a:pPr>
            <a:r>
              <a:rPr lang="lv-LV" sz="2000" dirty="0">
                <a:solidFill>
                  <a:schemeClr val="tx1"/>
                </a:solidFill>
                <a:cs typeface="Times New Roman" pitchFamily="18" charset="0"/>
              </a:rPr>
              <a:t>Regulāri lidojumi tiek veikti no lidostas „Liepāja”</a:t>
            </a:r>
          </a:p>
          <a:p>
            <a:pPr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553200" y="6350846"/>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lv-LV" sz="2400" b="1" dirty="0">
                <a:latin typeface="+mn-lt"/>
                <a:cs typeface="Times New Roman" pitchFamily="18" charset="0"/>
              </a:rPr>
              <a:t>Latvijas gaisa transporta darbību pamatā nodrošina</a:t>
            </a:r>
            <a:endParaRPr lang="en-US" sz="2400" b="1" dirty="0">
              <a:latin typeface="+mn-l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28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524000"/>
            <a:ext cx="6324600" cy="4816493"/>
          </a:xfrm>
        </p:spPr>
        <p:txBody>
          <a:bodyPr>
            <a:normAutofit fontScale="55000" lnSpcReduction="20000"/>
          </a:bodyPr>
          <a:lstStyle/>
          <a:p>
            <a:pPr marL="457200" indent="-457200" algn="just">
              <a:buFont typeface="Arial" panose="020B0604020202020204" pitchFamily="34" charset="0"/>
              <a:buChar char="•"/>
            </a:pPr>
            <a:r>
              <a:rPr lang="lv-LV" sz="3200" dirty="0" err="1">
                <a:solidFill>
                  <a:schemeClr val="tx1"/>
                </a:solidFill>
                <a:cs typeface="Times New Roman" panose="02020603050405020304" pitchFamily="18" charset="0"/>
              </a:rPr>
              <a:t>AirBaltic</a:t>
            </a:r>
            <a:r>
              <a:rPr lang="lv-LV" sz="3200" dirty="0">
                <a:solidFill>
                  <a:schemeClr val="tx1"/>
                </a:solidFill>
                <a:cs typeface="Times New Roman" panose="02020603050405020304" pitchFamily="18" charset="0"/>
              </a:rPr>
              <a:t> pirmo reizi tās pastāvēšanas laikā apkalpoja vairāk nekā 5 miljonus pasažieru, kas ir par 22% vairāk nekā 2018.gadā. </a:t>
            </a:r>
          </a:p>
          <a:p>
            <a:pPr algn="just"/>
            <a:endParaRPr lang="lv-LV" sz="3200" dirty="0">
              <a:solidFill>
                <a:schemeClr val="tx1"/>
              </a:solidFill>
              <a:cs typeface="Times New Roman" panose="02020603050405020304" pitchFamily="18" charset="0"/>
            </a:endParaRPr>
          </a:p>
          <a:p>
            <a:pPr marL="457200" indent="-457200" algn="just">
              <a:buFont typeface="Arial" panose="020B0604020202020204" pitchFamily="34" charset="0"/>
              <a:buChar char="•"/>
            </a:pPr>
            <a:r>
              <a:rPr lang="lv-LV" sz="3200" dirty="0">
                <a:solidFill>
                  <a:schemeClr val="tx1"/>
                </a:solidFill>
                <a:cs typeface="Times New Roman" panose="02020603050405020304" pitchFamily="18" charset="0"/>
              </a:rPr>
              <a:t>Lidosta Rīga pagājušajā gadā ir apkalpojusi 7,8 miljonus pasažieru, kas ir par 10,5% vairāk nekā 2018.gadā, tādējādi nostiprinot lidostas kā reģionālā gaisa satiksmes centra pozīcijas un veicinot tās kā nozīmīga Ziemeļeiropas gaisa satiksmes centra attīstību. Kopā no lidostas Rīga ziemas sezonā ir pieejami 70 tiešie galamērķi.</a:t>
            </a:r>
          </a:p>
          <a:p>
            <a:pPr marL="457200" indent="-457200" algn="just">
              <a:buFont typeface="Arial" panose="020B0604020202020204" pitchFamily="34" charset="0"/>
              <a:buChar char="•"/>
            </a:pPr>
            <a:endParaRPr lang="lv-LV" sz="3200" dirty="0">
              <a:solidFill>
                <a:schemeClr val="tx1"/>
              </a:solidFill>
              <a:cs typeface="Times New Roman" panose="02020603050405020304" pitchFamily="18" charset="0"/>
            </a:endParaRPr>
          </a:p>
          <a:p>
            <a:pPr marL="457200" indent="-457200" algn="just">
              <a:buFont typeface="Arial" panose="020B0604020202020204" pitchFamily="34" charset="0"/>
              <a:buChar char="•"/>
            </a:pPr>
            <a:r>
              <a:rPr lang="lv-LV" sz="3200" dirty="0">
                <a:solidFill>
                  <a:schemeClr val="tx1"/>
                </a:solidFill>
                <a:cs typeface="Times New Roman" panose="02020603050405020304" pitchFamily="18" charset="0"/>
              </a:rPr>
              <a:t>LGS 2019.gadā ir apkalpojusi 302 049 lidojumus, kas ir par 3% vairāk  nekā 2018.gadā.</a:t>
            </a:r>
          </a:p>
          <a:p>
            <a:pPr marL="457200" indent="-457200" algn="just">
              <a:buFont typeface="Arial" panose="020B0604020202020204" pitchFamily="34" charset="0"/>
              <a:buChar char="•"/>
            </a:pPr>
            <a:endParaRPr lang="lv-LV" sz="3200" dirty="0">
              <a:solidFill>
                <a:schemeClr val="tx1"/>
              </a:solidFill>
              <a:cs typeface="Times New Roman" panose="02020603050405020304" pitchFamily="18" charset="0"/>
            </a:endParaRPr>
          </a:p>
          <a:p>
            <a:pPr marL="457200" indent="-457200" algn="just">
              <a:buFont typeface="Arial" panose="020B0604020202020204" pitchFamily="34" charset="0"/>
              <a:buChar char="•"/>
            </a:pPr>
            <a:r>
              <a:rPr lang="lv-LV" sz="3200" dirty="0">
                <a:solidFill>
                  <a:schemeClr val="tx1"/>
                </a:solidFill>
                <a:cs typeface="Times New Roman" panose="02020603050405020304" pitchFamily="18" charset="0"/>
              </a:rPr>
              <a:t>Liepājas lidosta 2019.gadā ir apkalpojusi 14082 pasažierus, (tajā skaitā regulārajā satiksmē 13835 pasažierus, kas ir par 48,5% vairāk nekā 2018.gadā). Neregulāro lidojumu skaits pieaudzis sakarā ar </a:t>
            </a:r>
            <a:r>
              <a:rPr lang="lv-LV" sz="3200" dirty="0" err="1">
                <a:solidFill>
                  <a:schemeClr val="tx1"/>
                </a:solidFill>
                <a:cs typeface="Times New Roman" panose="02020603050405020304" pitchFamily="18" charset="0"/>
              </a:rPr>
              <a:t>Airbaltic</a:t>
            </a:r>
            <a:r>
              <a:rPr lang="lv-LV" sz="3200" dirty="0">
                <a:solidFill>
                  <a:schemeClr val="tx1"/>
                </a:solidFill>
                <a:cs typeface="Times New Roman" panose="02020603050405020304" pitchFamily="18" charset="0"/>
              </a:rPr>
              <a:t> pilotu skolas studentu mācību lidojumiem</a:t>
            </a:r>
            <a:r>
              <a:rPr lang="lv-LV" dirty="0">
                <a:solidFill>
                  <a:schemeClr val="tx1"/>
                </a:solidFill>
              </a:rPr>
              <a:t>.</a:t>
            </a:r>
          </a:p>
          <a:p>
            <a:pPr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0"/>
            <a:ext cx="6324600" cy="1183511"/>
          </a:xfrm>
        </p:spPr>
        <p:txBody>
          <a:bodyPr anchor="b">
            <a:noAutofit/>
          </a:bodyPr>
          <a:lstStyle/>
          <a:p>
            <a:br>
              <a:rPr lang="lv-LV" sz="2400" b="1" dirty="0">
                <a:latin typeface="Times New Roman" panose="02020603050405020304" pitchFamily="18" charset="0"/>
                <a:cs typeface="Times New Roman" panose="02020603050405020304" pitchFamily="18" charset="0"/>
              </a:rPr>
            </a:br>
            <a:br>
              <a:rPr lang="lv-LV" sz="2400" b="1" dirty="0">
                <a:latin typeface="Times New Roman" panose="02020603050405020304" pitchFamily="18" charset="0"/>
                <a:cs typeface="Times New Roman" panose="02020603050405020304" pitchFamily="18" charset="0"/>
              </a:rPr>
            </a:br>
            <a:br>
              <a:rPr lang="lv-LV" sz="2400" b="1" dirty="0">
                <a:latin typeface="Times New Roman" panose="02020603050405020304" pitchFamily="18" charset="0"/>
                <a:cs typeface="Times New Roman" panose="02020603050405020304" pitchFamily="18" charset="0"/>
              </a:rPr>
            </a:br>
            <a:r>
              <a:rPr lang="lv-LV" sz="2400" b="1" dirty="0">
                <a:latin typeface="+mn-lt"/>
                <a:cs typeface="Times New Roman" panose="02020603050405020304" pitchFamily="18" charset="0"/>
              </a:rPr>
              <a:t>Gaisa transporta nozares darbības rezultāti 2019</a:t>
            </a:r>
            <a:br>
              <a:rPr lang="lv-LV" dirty="0">
                <a:latin typeface="+mn-lt"/>
              </a:rPr>
            </a:br>
            <a:endParaRPr lang="en-US" sz="2400" b="1" dirty="0">
              <a:latin typeface="+mn-l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02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524000"/>
            <a:ext cx="6324600" cy="4816493"/>
          </a:xfrm>
        </p:spPr>
        <p:txBody>
          <a:bodyPr>
            <a:normAutofit fontScale="77500" lnSpcReduction="20000"/>
          </a:bodyPr>
          <a:lstStyle/>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Gaisa transports veicina citu nozaru, jo sevišķi tūrisma attīstību, tādējādi veicinot ekonomikas izaugsmi, darbavietu skaita pieaugumu un IKP pieaugumu. </a:t>
            </a:r>
          </a:p>
          <a:p>
            <a:pPr algn="just"/>
            <a:r>
              <a:rPr lang="lv-LV" sz="2000" dirty="0">
                <a:solidFill>
                  <a:schemeClr val="tx1"/>
                </a:solidFill>
                <a:cs typeface="Times New Roman" panose="02020603050405020304" pitchFamily="18" charset="0"/>
              </a:rPr>
              <a:t> </a:t>
            </a: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Gaisa transporta </a:t>
            </a:r>
            <a:r>
              <a:rPr lang="lv-LV" sz="2000" dirty="0" err="1">
                <a:solidFill>
                  <a:schemeClr val="tx1"/>
                </a:solidFill>
                <a:cs typeface="Times New Roman" panose="02020603050405020304" pitchFamily="18" charset="0"/>
              </a:rPr>
              <a:t>apakšnozare</a:t>
            </a:r>
            <a:r>
              <a:rPr lang="lv-LV" sz="2000" dirty="0">
                <a:solidFill>
                  <a:schemeClr val="tx1"/>
                </a:solidFill>
                <a:cs typeface="Times New Roman" panose="02020603050405020304" pitchFamily="18" charset="0"/>
              </a:rPr>
              <a:t> Latvijā sniedz ~ 3% lielu ieguldījumu IKP.</a:t>
            </a:r>
          </a:p>
          <a:p>
            <a:pPr algn="just"/>
            <a:r>
              <a:rPr lang="lv-LV" sz="2000" dirty="0">
                <a:solidFill>
                  <a:schemeClr val="tx1"/>
                </a:solidFill>
                <a:cs typeface="Times New Roman" panose="02020603050405020304" pitchFamily="18" charset="0"/>
              </a:rPr>
              <a:t> </a:t>
            </a: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Starptautisku institūciju pētījumi liecina, ka 1 EUR pievienotā vērtība gaisa transporta nozarē rada vērtību gandrīz 3 EUR apmērā kopējā tautsaimniecībā.</a:t>
            </a:r>
          </a:p>
          <a:p>
            <a:pPr marL="342900" lvl="0" indent="-342900" algn="just">
              <a:buFont typeface="Arial" panose="020B0604020202020204" pitchFamily="34" charset="0"/>
              <a:buChar char="•"/>
            </a:pPr>
            <a:endParaRPr lang="lv-LV" sz="2000" dirty="0">
              <a:solidFill>
                <a:schemeClr val="tx1"/>
              </a:solidFill>
              <a:cs typeface="Times New Roman" panose="02020603050405020304" pitchFamily="18" charset="0"/>
            </a:endParaRP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Kopējie maksājumi valsts kopbudžetā (tūkst.) 2018.gadā - </a:t>
            </a:r>
            <a:r>
              <a:rPr lang="lv-LV" sz="2000" b="1" dirty="0">
                <a:solidFill>
                  <a:schemeClr val="tx1"/>
                </a:solidFill>
                <a:cs typeface="Times New Roman" panose="02020603050405020304" pitchFamily="18" charset="0"/>
              </a:rPr>
              <a:t>42215,94 </a:t>
            </a:r>
            <a:r>
              <a:rPr lang="lv-LV" sz="2000" b="1" dirty="0" err="1">
                <a:solidFill>
                  <a:schemeClr val="tx1"/>
                </a:solidFill>
                <a:cs typeface="Times New Roman" panose="02020603050405020304" pitchFamily="18" charset="0"/>
              </a:rPr>
              <a:t>eur</a:t>
            </a:r>
            <a:r>
              <a:rPr lang="lv-LV" sz="2000" dirty="0">
                <a:solidFill>
                  <a:schemeClr val="tx1"/>
                </a:solidFill>
                <a:cs typeface="Times New Roman" panose="02020603050405020304" pitchFamily="18" charset="0"/>
              </a:rPr>
              <a:t>.</a:t>
            </a:r>
          </a:p>
          <a:p>
            <a:pPr marL="342900" lvl="0" indent="-342900" algn="just">
              <a:buFont typeface="Arial" panose="020B0604020202020204" pitchFamily="34" charset="0"/>
              <a:buChar char="•"/>
            </a:pPr>
            <a:endParaRPr lang="lv-LV" sz="2000" dirty="0">
              <a:solidFill>
                <a:schemeClr val="tx1"/>
              </a:solidFill>
              <a:cs typeface="Times New Roman" panose="02020603050405020304" pitchFamily="18" charset="0"/>
            </a:endParaRP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Samaksātais iedzīvotāju ienākuma  nodoklis (tūkst.) 2018.gadā - </a:t>
            </a:r>
            <a:r>
              <a:rPr lang="lv-LV" sz="2000" b="1" dirty="0">
                <a:solidFill>
                  <a:schemeClr val="tx1"/>
                </a:solidFill>
                <a:cs typeface="Times New Roman" panose="02020603050405020304" pitchFamily="18" charset="0"/>
              </a:rPr>
              <a:t>13834,1 </a:t>
            </a:r>
            <a:r>
              <a:rPr lang="lv-LV" sz="2000" b="1" dirty="0" err="1">
                <a:solidFill>
                  <a:schemeClr val="tx1"/>
                </a:solidFill>
                <a:cs typeface="Times New Roman" panose="02020603050405020304" pitchFamily="18" charset="0"/>
              </a:rPr>
              <a:t>eur</a:t>
            </a:r>
            <a:r>
              <a:rPr lang="lv-LV" sz="2000" b="1" dirty="0">
                <a:solidFill>
                  <a:schemeClr val="tx1"/>
                </a:solidFill>
                <a:cs typeface="Times New Roman" panose="02020603050405020304" pitchFamily="18" charset="0"/>
              </a:rPr>
              <a:t>.</a:t>
            </a:r>
          </a:p>
          <a:p>
            <a:pPr marL="342900" lvl="0" indent="-342900" algn="just">
              <a:buFont typeface="Arial" panose="020B0604020202020204" pitchFamily="34" charset="0"/>
              <a:buChar char="•"/>
            </a:pPr>
            <a:endParaRPr lang="lv-LV" sz="2000" dirty="0">
              <a:solidFill>
                <a:schemeClr val="tx1"/>
              </a:solidFill>
              <a:cs typeface="Times New Roman" panose="02020603050405020304" pitchFamily="18" charset="0"/>
            </a:endParaRP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Valsts sociālās apdrošināšanas obligātās iemaksas (tūkst.) 2018.gadā - </a:t>
            </a:r>
            <a:r>
              <a:rPr lang="lv-LV" sz="2000" b="1" dirty="0">
                <a:solidFill>
                  <a:schemeClr val="tx1"/>
                </a:solidFill>
                <a:cs typeface="Times New Roman" panose="02020603050405020304" pitchFamily="18" charset="0"/>
              </a:rPr>
              <a:t>82070,28 </a:t>
            </a:r>
            <a:r>
              <a:rPr lang="lv-LV" sz="2000" b="1" dirty="0" err="1">
                <a:solidFill>
                  <a:schemeClr val="tx1"/>
                </a:solidFill>
                <a:cs typeface="Times New Roman" panose="02020603050405020304" pitchFamily="18" charset="0"/>
              </a:rPr>
              <a:t>eur</a:t>
            </a:r>
            <a:r>
              <a:rPr lang="lv-LV" sz="2000" b="1" dirty="0">
                <a:solidFill>
                  <a:schemeClr val="tx1"/>
                </a:solidFill>
                <a:cs typeface="Times New Roman" panose="02020603050405020304" pitchFamily="18" charset="0"/>
              </a:rPr>
              <a:t>.</a:t>
            </a:r>
          </a:p>
          <a:p>
            <a:pPr marL="342900" lvl="0" indent="-342900" algn="just">
              <a:buFont typeface="Arial" panose="020B0604020202020204" pitchFamily="34" charset="0"/>
              <a:buChar char="•"/>
            </a:pPr>
            <a:endParaRPr lang="lv-LV" sz="2000" dirty="0">
              <a:solidFill>
                <a:schemeClr val="tx1"/>
              </a:solidFill>
              <a:cs typeface="Times New Roman" panose="02020603050405020304" pitchFamily="18" charset="0"/>
            </a:endParaRPr>
          </a:p>
          <a:p>
            <a:pPr marL="342900" lvl="0" indent="-342900" algn="just">
              <a:buFont typeface="Arial" panose="020B0604020202020204" pitchFamily="34" charset="0"/>
              <a:buChar char="•"/>
            </a:pPr>
            <a:r>
              <a:rPr lang="lv-LV" sz="2000" dirty="0">
                <a:solidFill>
                  <a:schemeClr val="tx1"/>
                </a:solidFill>
                <a:cs typeface="Times New Roman" panose="02020603050405020304" pitchFamily="18" charset="0"/>
              </a:rPr>
              <a:t>2018.gadā 3183 nodarbinātie.</a:t>
            </a:r>
          </a:p>
          <a:p>
            <a:pPr algn="l">
              <a:lnSpc>
                <a:spcPct val="90000"/>
              </a:lnSpc>
              <a:spcBef>
                <a:spcPts val="600"/>
              </a:spcBef>
            </a:pPr>
            <a:endParaRPr lang="lv-LV" sz="2000"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0"/>
            <a:ext cx="6324600" cy="1183511"/>
          </a:xfrm>
        </p:spPr>
        <p:txBody>
          <a:bodyPr anchor="b">
            <a:noAutofit/>
          </a:bodyPr>
          <a:lstStyle/>
          <a:p>
            <a:br>
              <a:rPr lang="lv-LV" sz="2400" b="1" dirty="0">
                <a:latin typeface="Times New Roman" panose="02020603050405020304" pitchFamily="18" charset="0"/>
                <a:cs typeface="Times New Roman" panose="02020603050405020304" pitchFamily="18" charset="0"/>
              </a:rPr>
            </a:br>
            <a:br>
              <a:rPr lang="lv-LV" sz="2400" b="1" dirty="0">
                <a:latin typeface="Times New Roman" panose="02020603050405020304" pitchFamily="18" charset="0"/>
                <a:cs typeface="Times New Roman" panose="02020603050405020304" pitchFamily="18" charset="0"/>
              </a:rPr>
            </a:br>
            <a:br>
              <a:rPr lang="lv-LV" sz="2400" b="1" dirty="0">
                <a:latin typeface="Times New Roman" panose="02020603050405020304" pitchFamily="18" charset="0"/>
                <a:cs typeface="Times New Roman" panose="02020603050405020304" pitchFamily="18" charset="0"/>
              </a:rPr>
            </a:br>
            <a:r>
              <a:rPr lang="lv-LV" sz="2400" b="1" dirty="0">
                <a:latin typeface="+mn-lt"/>
                <a:cs typeface="Times New Roman" panose="02020603050405020304" pitchFamily="18" charset="0"/>
              </a:rPr>
              <a:t>Gaisa transporta nozares devums tautsaimniecībai (2018)</a:t>
            </a:r>
            <a:br>
              <a:rPr lang="lv-LV" dirty="0">
                <a:latin typeface="+mn-lt"/>
              </a:rPr>
            </a:br>
            <a:endParaRPr lang="en-US" sz="2400" b="1" dirty="0">
              <a:latin typeface="+mn-l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74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fontScale="40000" lnSpcReduction="20000"/>
          </a:bodyPr>
          <a:lstStyle/>
          <a:p>
            <a:pPr algn="just"/>
            <a:r>
              <a:rPr lang="lv-LV" sz="4000" b="1" dirty="0">
                <a:solidFill>
                  <a:schemeClr val="tx1"/>
                </a:solidFill>
                <a:cs typeface="Times New Roman" panose="02020603050405020304" pitchFamily="18" charset="0"/>
              </a:rPr>
              <a:t>Prioritāte “Kvalitatīva dzīves vide un teritoriju attīstība”</a:t>
            </a:r>
            <a:endParaRPr lang="lv-LV" sz="4000" dirty="0">
              <a:solidFill>
                <a:schemeClr val="tx1"/>
              </a:solidFill>
              <a:cs typeface="Times New Roman" panose="02020603050405020304" pitchFamily="18" charset="0"/>
            </a:endParaRPr>
          </a:p>
          <a:p>
            <a:pPr algn="just"/>
            <a:r>
              <a:rPr lang="lv-LV" sz="4000" b="1" i="1" dirty="0">
                <a:solidFill>
                  <a:schemeClr val="tx1"/>
                </a:solidFill>
                <a:cs typeface="Times New Roman" panose="02020603050405020304" pitchFamily="18" charset="0"/>
              </a:rPr>
              <a:t>Rīcības virziens “Tehnoloģiskā vide un pakalpojumi”</a:t>
            </a:r>
            <a:endParaRPr lang="lv-LV" sz="4000" dirty="0">
              <a:solidFill>
                <a:schemeClr val="tx1"/>
              </a:solidFill>
              <a:cs typeface="Times New Roman" panose="02020603050405020304" pitchFamily="18" charset="0"/>
            </a:endParaRPr>
          </a:p>
          <a:p>
            <a:pPr algn="just"/>
            <a:r>
              <a:rPr lang="lv-LV" sz="4000" dirty="0">
                <a:solidFill>
                  <a:schemeClr val="tx1"/>
                </a:solidFill>
                <a:cs typeface="Times New Roman" panose="02020603050405020304" pitchFamily="18" charset="0"/>
              </a:rPr>
              <a:t>RĪCĪBAS VIRZIENA MĒRĶI [293]  Integrēta, ilgtspējīga transporta sistēma, kas sniedz kvalitatīvas cilvēku un kravu mobilitātes iespējas visā valsts teritorijā, nodrošina gan vietējo sasniedzamību, izmantojot dzelzceļu kā sabiedriskā transporta mugurkaulu, gan arī starptautisko savienojamību, pilnībā iekļaujoties ES pamattīklā (Rail </a:t>
            </a:r>
            <a:r>
              <a:rPr lang="lv-LV" sz="4000" dirty="0" err="1">
                <a:solidFill>
                  <a:schemeClr val="tx1"/>
                </a:solidFill>
                <a:cs typeface="Times New Roman" panose="02020603050405020304" pitchFamily="18" charset="0"/>
              </a:rPr>
              <a:t>Baltica</a:t>
            </a:r>
            <a:r>
              <a:rPr lang="lv-LV" sz="4000" dirty="0">
                <a:solidFill>
                  <a:schemeClr val="tx1"/>
                </a:solidFill>
                <a:cs typeface="Times New Roman" panose="02020603050405020304" pitchFamily="18" charset="0"/>
              </a:rPr>
              <a:t>) un nodrošinot pamattīkla un visaptverošā tīkla sasaisti.</a:t>
            </a:r>
          </a:p>
          <a:p>
            <a:pPr algn="just"/>
            <a:r>
              <a:rPr lang="lv-LV" sz="4000" dirty="0">
                <a:solidFill>
                  <a:schemeClr val="tx1"/>
                </a:solidFill>
                <a:cs typeface="Times New Roman" panose="02020603050405020304" pitchFamily="18" charset="0"/>
              </a:rPr>
              <a:t> </a:t>
            </a:r>
          </a:p>
          <a:p>
            <a:pPr algn="just"/>
            <a:r>
              <a:rPr lang="lv-LV" sz="4000" dirty="0">
                <a:solidFill>
                  <a:schemeClr val="tx1"/>
                </a:solidFill>
                <a:cs typeface="Times New Roman" panose="02020603050405020304" pitchFamily="18" charset="0"/>
              </a:rPr>
              <a:t> </a:t>
            </a:r>
          </a:p>
          <a:p>
            <a:pPr algn="just"/>
            <a:r>
              <a:rPr lang="lv-LV" sz="4000" dirty="0">
                <a:solidFill>
                  <a:schemeClr val="tx1"/>
                </a:solidFill>
                <a:cs typeface="Times New Roman" panose="02020603050405020304" pitchFamily="18" charset="0"/>
              </a:rPr>
              <a:t>[</a:t>
            </a:r>
            <a:r>
              <a:rPr lang="ru-RU" sz="4000" dirty="0">
                <a:solidFill>
                  <a:schemeClr val="tx1"/>
                </a:solidFill>
                <a:cs typeface="Times New Roman" panose="02020603050405020304" pitchFamily="18" charset="0"/>
              </a:rPr>
              <a:t>313</a:t>
            </a:r>
            <a:r>
              <a:rPr lang="lv-LV" sz="4000" dirty="0">
                <a:solidFill>
                  <a:schemeClr val="tx1"/>
                </a:solidFill>
                <a:cs typeface="Times New Roman" panose="02020603050405020304" pitchFamily="18" charset="0"/>
              </a:rPr>
              <a:t>] Starptautiskās savienojamības uzlabošana, īstenojot Rail </a:t>
            </a:r>
            <a:r>
              <a:rPr lang="lv-LV" sz="4000" dirty="0" err="1">
                <a:solidFill>
                  <a:schemeClr val="tx1"/>
                </a:solidFill>
                <a:cs typeface="Times New Roman" panose="02020603050405020304" pitchFamily="18" charset="0"/>
              </a:rPr>
              <a:t>Baltica</a:t>
            </a:r>
            <a:r>
              <a:rPr lang="lv-LV" sz="4000" dirty="0">
                <a:solidFill>
                  <a:schemeClr val="tx1"/>
                </a:solidFill>
                <a:cs typeface="Times New Roman" panose="02020603050405020304" pitchFamily="18" charset="0"/>
              </a:rPr>
              <a:t> projektu, </a:t>
            </a:r>
            <a:r>
              <a:rPr lang="lv-LV" sz="4000" b="1" dirty="0">
                <a:solidFill>
                  <a:schemeClr val="tx1"/>
                </a:solidFill>
                <a:cs typeface="Times New Roman" panose="02020603050405020304" pitchFamily="18" charset="0"/>
              </a:rPr>
              <a:t>tālāk attīstot starptautisko lidostu “Rīga”</a:t>
            </a:r>
            <a:r>
              <a:rPr lang="lv-LV" sz="4000" dirty="0">
                <a:solidFill>
                  <a:schemeClr val="tx1"/>
                </a:solidFill>
                <a:cs typeface="Times New Roman" panose="02020603050405020304" pitchFamily="18" charset="0"/>
              </a:rPr>
              <a:t> un vienlaikus paaugstinot tranzīta pakalpojumu konkurētspēju un jaunu tirgu apguvi, </a:t>
            </a:r>
            <a:r>
              <a:rPr lang="lv-LV" sz="4000" b="1" dirty="0">
                <a:solidFill>
                  <a:schemeClr val="tx1"/>
                </a:solidFill>
                <a:cs typeface="Times New Roman" panose="02020603050405020304" pitchFamily="18" charset="0"/>
              </a:rPr>
              <a:t>veidojot Rīgu par nozīmīgu un modernu multimodālu transporta mezglu, tai skaitā uzlabojot infrastruktūru</a:t>
            </a:r>
            <a:r>
              <a:rPr lang="lv-LV" sz="4000" dirty="0">
                <a:solidFill>
                  <a:schemeClr val="tx1"/>
                </a:solidFill>
                <a:cs typeface="Times New Roman" panose="02020603050405020304" pitchFamily="18" charset="0"/>
              </a:rPr>
              <a:t>, tādejādi palielinot Eiropas vienotā transporta tīkla produktivitāti un sekmējot vides mērķu ievērošanu. </a:t>
            </a:r>
          </a:p>
          <a:p>
            <a:r>
              <a:rPr lang="lv-LV" dirty="0"/>
              <a:t> </a:t>
            </a:r>
          </a:p>
          <a:p>
            <a:pPr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1"/>
            <a:ext cx="6324600" cy="457200"/>
          </a:xfrm>
        </p:spPr>
        <p:txBody>
          <a:bodyPr anchor="b">
            <a:noAutofit/>
          </a:bodyPr>
          <a:lstStyle/>
          <a:p>
            <a:br>
              <a:rPr lang="lv-LV" sz="2400" b="1" dirty="0">
                <a:latin typeface="Times New Roman" panose="02020603050405020304" pitchFamily="18" charset="0"/>
                <a:cs typeface="Times New Roman" panose="02020603050405020304" pitchFamily="18" charset="0"/>
              </a:rPr>
            </a:br>
            <a:r>
              <a:rPr lang="lv-LV" sz="2400" b="1" dirty="0">
                <a:latin typeface="+mn-lt"/>
                <a:cs typeface="Times New Roman" panose="02020603050405020304" pitchFamily="18" charset="0"/>
              </a:rPr>
              <a:t>Par aviāciju NAP2027</a:t>
            </a:r>
            <a:endParaRPr lang="en-US" sz="2400" b="1" dirty="0">
              <a:latin typeface="+mn-l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27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219200"/>
            <a:ext cx="6324600" cy="5121293"/>
          </a:xfrm>
        </p:spPr>
        <p:txBody>
          <a:bodyPr>
            <a:noAutofit/>
          </a:bodyPr>
          <a:lstStyle/>
          <a:p>
            <a:pPr algn="l"/>
            <a:r>
              <a:rPr lang="lv-LV" sz="1800" dirty="0">
                <a:solidFill>
                  <a:schemeClr val="tx1"/>
                </a:solidFill>
                <a:cs typeface="Times New Roman" panose="02020603050405020304" pitchFamily="18" charset="0"/>
              </a:rPr>
              <a:t>Integrēta transporta sistēma, kas nodrošina drošu, efektīvu, viedu un ilgtspējīgu mobilitāti, veicina valsts ekonomisko izaugsmi, reģionālo attīstību un dod ieguldījumu pārejā uz ekonomiku ar zemu oglekļa emisijas līmeni.</a:t>
            </a:r>
          </a:p>
          <a:p>
            <a:pPr algn="l"/>
            <a:r>
              <a:rPr lang="lv-LV" sz="1800" i="1" dirty="0">
                <a:solidFill>
                  <a:schemeClr val="tx1"/>
                </a:solidFill>
                <a:cs typeface="Times New Roman" panose="02020603050405020304" pitchFamily="18" charset="0"/>
              </a:rPr>
              <a:t>Paredzēti šādi politikas rezultāti:</a:t>
            </a:r>
          </a:p>
          <a:p>
            <a:pPr marL="342900" lvl="0" indent="-342900" algn="l">
              <a:buFont typeface="+mj-lt"/>
              <a:buAutoNum type="arabicPeriod"/>
            </a:pPr>
            <a:r>
              <a:rPr lang="lv-LV" sz="1800" b="1" dirty="0">
                <a:solidFill>
                  <a:schemeClr val="tx1"/>
                </a:solidFill>
                <a:cs typeface="Times New Roman" panose="02020603050405020304" pitchFamily="18" charset="0"/>
              </a:rPr>
              <a:t>Uzlabotas mobilitātes iespējas</a:t>
            </a:r>
            <a:endParaRPr lang="lv-LV" sz="1800" dirty="0">
              <a:solidFill>
                <a:schemeClr val="tx1"/>
              </a:solidFill>
              <a:cs typeface="Times New Roman" panose="02020603050405020304" pitchFamily="18" charset="0"/>
            </a:endParaRPr>
          </a:p>
          <a:p>
            <a:pPr marL="342900" lvl="0" indent="-342900" algn="l">
              <a:buFont typeface="+mj-lt"/>
              <a:buAutoNum type="arabicPeriod"/>
            </a:pPr>
            <a:r>
              <a:rPr lang="lv-LV" sz="1800" dirty="0">
                <a:solidFill>
                  <a:schemeClr val="tx1"/>
                </a:solidFill>
                <a:cs typeface="Times New Roman" panose="02020603050405020304" pitchFamily="18" charset="0"/>
              </a:rPr>
              <a:t>Samazinātas siltumnīcefekta gāzu emisijas transportā un transporta negatīvā ietekme uz vidi</a:t>
            </a:r>
          </a:p>
          <a:p>
            <a:pPr marL="342900" lvl="0" indent="-342900" algn="l">
              <a:buFont typeface="+mj-lt"/>
              <a:buAutoNum type="arabicPeriod"/>
            </a:pPr>
            <a:r>
              <a:rPr lang="lv-LV" sz="1800" dirty="0">
                <a:solidFill>
                  <a:schemeClr val="tx1"/>
                </a:solidFill>
                <a:cs typeface="Times New Roman" panose="02020603050405020304" pitchFamily="18" charset="0"/>
              </a:rPr>
              <a:t>Konkurētspējīga un ilgtspējīga transporta un loģistikas infrastruktūra</a:t>
            </a:r>
          </a:p>
          <a:p>
            <a:pPr marL="342900" lvl="0" indent="-342900" algn="l">
              <a:buFont typeface="+mj-lt"/>
              <a:buAutoNum type="arabicPeriod"/>
            </a:pPr>
            <a:r>
              <a:rPr lang="lv-LV" sz="1800" dirty="0">
                <a:solidFill>
                  <a:schemeClr val="tx1"/>
                </a:solidFill>
                <a:cs typeface="Times New Roman" panose="02020603050405020304" pitchFamily="18" charset="0"/>
              </a:rPr>
              <a:t>Paaugstināta transporta drošība un drošums</a:t>
            </a:r>
          </a:p>
          <a:p>
            <a:pPr marL="342900" lvl="0" indent="-342900" algn="l">
              <a:buFont typeface="+mj-lt"/>
              <a:buAutoNum type="arabicPeriod"/>
            </a:pPr>
            <a:r>
              <a:rPr lang="lv-LV" sz="1800" dirty="0">
                <a:solidFill>
                  <a:schemeClr val="tx1"/>
                </a:solidFill>
                <a:cs typeface="Times New Roman" panose="02020603050405020304" pitchFamily="18" charset="0"/>
              </a:rPr>
              <a:t>Uzlabojušies kravu transporta un tranzīta pakalpojumi</a:t>
            </a:r>
          </a:p>
          <a:p>
            <a:pPr marL="342900" lvl="0" indent="-342900" algn="l">
              <a:buFont typeface="+mj-lt"/>
              <a:buAutoNum type="arabicPeriod"/>
            </a:pPr>
            <a:r>
              <a:rPr lang="lv-LV" sz="1800" dirty="0">
                <a:solidFill>
                  <a:schemeClr val="tx1"/>
                </a:solidFill>
                <a:cs typeface="Times New Roman" panose="02020603050405020304" pitchFamily="18" charset="0"/>
              </a:rPr>
              <a:t>Sekmēta pētniecība, inovācijas un uz darba tirgu orientēta profesionālā izglītība kā sekmīgas transporta sistēmas attīstības pamats.</a:t>
            </a:r>
          </a:p>
        </p:txBody>
      </p:sp>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1"/>
            <a:ext cx="6324600" cy="457200"/>
          </a:xfrm>
        </p:spPr>
        <p:txBody>
          <a:bodyPr anchor="b">
            <a:noAutofit/>
          </a:bodyPr>
          <a:lstStyle/>
          <a:p>
            <a:r>
              <a:rPr lang="lv-LV" sz="2400" b="1" dirty="0">
                <a:latin typeface="+mn-lt"/>
                <a:cs typeface="Times New Roman" panose="02020603050405020304" pitchFamily="18" charset="0"/>
              </a:rPr>
              <a:t>TAP2027 mērķis</a:t>
            </a:r>
            <a:endParaRPr lang="en-US" sz="2400" b="1" dirty="0">
              <a:latin typeface="+mn-l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958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25477"/>
            <a:ext cx="6324600" cy="517523"/>
          </a:xfrm>
        </p:spPr>
        <p:txBody>
          <a:bodyPr anchor="b">
            <a:noAutofit/>
          </a:bodyPr>
          <a:lstStyle/>
          <a:p>
            <a:br>
              <a:rPr lang="lv-LV" sz="2400" b="1" dirty="0">
                <a:latin typeface="Times New Roman" panose="02020603050405020304" pitchFamily="18" charset="0"/>
                <a:cs typeface="Times New Roman" panose="02020603050405020304" pitchFamily="18" charset="0"/>
              </a:rPr>
            </a:br>
            <a:r>
              <a:rPr lang="lv-LV" sz="2400" b="1" dirty="0">
                <a:latin typeface="+mn-lt"/>
                <a:cs typeface="Times New Roman" panose="02020603050405020304" pitchFamily="18" charset="0"/>
              </a:rPr>
              <a:t>Plānotās darbības  aviācijas jomā</a:t>
            </a:r>
            <a:endParaRPr lang="en-US" sz="2400" b="1" dirty="0">
              <a:latin typeface="+mn-lt"/>
              <a:cs typeface="Times New Roman" pitchFamily="18" charset="0"/>
            </a:endParaRPr>
          </a:p>
        </p:txBody>
      </p:sp>
      <p:sp>
        <p:nvSpPr>
          <p:cNvPr id="9" name="Slide Number Placeholder 11"/>
          <p:cNvSpPr txBox="1">
            <a:spLocks/>
          </p:cNvSpPr>
          <p:nvPr/>
        </p:nvSpPr>
        <p:spPr>
          <a:xfrm>
            <a:off x="2362200" y="6340489"/>
            <a:ext cx="20574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7F965571-2AD0-4263-8AC4-038B231CCEA9}"/>
              </a:ext>
            </a:extLst>
          </p:cNvPr>
          <p:cNvGraphicFramePr>
            <a:graphicFrameLocks noGrp="1"/>
          </p:cNvGraphicFramePr>
          <p:nvPr>
            <p:extLst>
              <p:ext uri="{D42A27DB-BD31-4B8C-83A1-F6EECF244321}">
                <p14:modId xmlns:p14="http://schemas.microsoft.com/office/powerpoint/2010/main" val="3255995320"/>
              </p:ext>
            </p:extLst>
          </p:nvPr>
        </p:nvGraphicFramePr>
        <p:xfrm>
          <a:off x="2438400" y="1385874"/>
          <a:ext cx="6019800" cy="674751"/>
        </p:xfrm>
        <a:graphic>
          <a:graphicData uri="http://schemas.openxmlformats.org/drawingml/2006/table">
            <a:tbl>
              <a:tblPr firstRow="1" firstCol="1" bandRow="1"/>
              <a:tblGrid>
                <a:gridCol w="782877">
                  <a:extLst>
                    <a:ext uri="{9D8B030D-6E8A-4147-A177-3AD203B41FA5}">
                      <a16:colId xmlns:a16="http://schemas.microsoft.com/office/drawing/2014/main" val="1760021321"/>
                    </a:ext>
                  </a:extLst>
                </a:gridCol>
                <a:gridCol w="5236923">
                  <a:extLst>
                    <a:ext uri="{9D8B030D-6E8A-4147-A177-3AD203B41FA5}">
                      <a16:colId xmlns:a16="http://schemas.microsoft.com/office/drawing/2014/main" val="1876978390"/>
                    </a:ext>
                  </a:extLst>
                </a:gridCol>
              </a:tblGrid>
              <a:tr h="571926">
                <a:tc>
                  <a:txBody>
                    <a:bodyPr/>
                    <a:lstStyle/>
                    <a:p>
                      <a:pPr algn="just">
                        <a:lnSpc>
                          <a:spcPct val="107000"/>
                        </a:lnSpc>
                        <a:spcAft>
                          <a:spcPts val="0"/>
                        </a:spcAft>
                      </a:pPr>
                      <a:r>
                        <a:rPr lang="lv-LV" sz="1400" b="1" dirty="0">
                          <a:effectLst/>
                          <a:latin typeface="+mn-lt"/>
                          <a:ea typeface="Calibri" panose="020F0502020204030204" pitchFamily="34" charset="0"/>
                          <a:cs typeface="Times New Roman" panose="02020603050405020304" pitchFamily="18" charset="0"/>
                        </a:rPr>
                        <a:t>2.2.</a:t>
                      </a:r>
                      <a:endParaRPr lang="lv-LV"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b="1" dirty="0">
                          <a:effectLst/>
                          <a:latin typeface="+mn-lt"/>
                          <a:ea typeface="Calibri" panose="020F0502020204030204" pitchFamily="34" charset="0"/>
                          <a:cs typeface="Times New Roman" panose="02020603050405020304" pitchFamily="18" charset="0"/>
                        </a:rPr>
                        <a:t>Attīstīt Rīgu kā nozīmīgu Ziemeļeiropas aviācijas mezglu, nodrošināt pieaugošajam apkalpoto pasažieru skaitam un kravu apjomam atbilstošu, drošu un videi draudzīgu lidostas “Rīga” infrastruktūru </a:t>
                      </a:r>
                      <a:endParaRPr lang="lv-LV"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887566"/>
                  </a:ext>
                </a:extLst>
              </a:tr>
            </a:tbl>
          </a:graphicData>
        </a:graphic>
      </p:graphicFrame>
      <p:graphicFrame>
        <p:nvGraphicFramePr>
          <p:cNvPr id="10" name="Table 9">
            <a:extLst>
              <a:ext uri="{FF2B5EF4-FFF2-40B4-BE49-F238E27FC236}">
                <a16:creationId xmlns:a16="http://schemas.microsoft.com/office/drawing/2014/main" id="{D1B6E9B3-E690-46D7-92AB-17E3741E6986}"/>
              </a:ext>
            </a:extLst>
          </p:cNvPr>
          <p:cNvGraphicFramePr>
            <a:graphicFrameLocks noGrp="1"/>
          </p:cNvGraphicFramePr>
          <p:nvPr>
            <p:extLst>
              <p:ext uri="{D42A27DB-BD31-4B8C-83A1-F6EECF244321}">
                <p14:modId xmlns:p14="http://schemas.microsoft.com/office/powerpoint/2010/main" val="3346880890"/>
              </p:ext>
            </p:extLst>
          </p:nvPr>
        </p:nvGraphicFramePr>
        <p:xfrm>
          <a:off x="2438400" y="2273091"/>
          <a:ext cx="6019800" cy="2937384"/>
        </p:xfrm>
        <a:graphic>
          <a:graphicData uri="http://schemas.openxmlformats.org/drawingml/2006/table">
            <a:tbl>
              <a:tblPr firstRow="1" firstCol="1" bandRow="1"/>
              <a:tblGrid>
                <a:gridCol w="782877">
                  <a:extLst>
                    <a:ext uri="{9D8B030D-6E8A-4147-A177-3AD203B41FA5}">
                      <a16:colId xmlns:a16="http://schemas.microsoft.com/office/drawing/2014/main" val="2356460301"/>
                    </a:ext>
                  </a:extLst>
                </a:gridCol>
                <a:gridCol w="5236923">
                  <a:extLst>
                    <a:ext uri="{9D8B030D-6E8A-4147-A177-3AD203B41FA5}">
                      <a16:colId xmlns:a16="http://schemas.microsoft.com/office/drawing/2014/main" val="1464008431"/>
                    </a:ext>
                  </a:extLst>
                </a:gridCol>
              </a:tblGrid>
              <a:tr h="0">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Lidostas termināļa kapacitātes palielināšana izbūvējot terminālā 6.kārtu, tajā skaitā izbūvējot infrastruktūru, kas savieto lidostas termināli ar Rail </a:t>
                      </a:r>
                      <a:r>
                        <a:rPr lang="lv-LV" sz="1400" dirty="0" err="1">
                          <a:effectLst/>
                          <a:latin typeface="+mn-lt"/>
                          <a:ea typeface="Calibri" panose="020F0502020204030204" pitchFamily="34" charset="0"/>
                          <a:cs typeface="Times New Roman" panose="02020603050405020304" pitchFamily="18" charset="0"/>
                        </a:rPr>
                        <a:t>Baltica</a:t>
                      </a:r>
                      <a:r>
                        <a:rPr lang="lv-LV" sz="1400" dirty="0">
                          <a:effectLst/>
                          <a:latin typeface="+mn-lt"/>
                          <a:ea typeface="Calibri" panose="020F0502020204030204" pitchFamily="34" charset="0"/>
                          <a:cs typeface="Times New Roman" panose="02020603050405020304" pitchFamily="18" charset="0"/>
                        </a:rPr>
                        <a:t> dzelzceļa staciju.</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220990"/>
                  </a:ext>
                </a:extLst>
              </a:tr>
              <a:tr h="0">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Pabeigt īstenot Kohēzijas fonda līdzfinansēto projektu ”Veicināt drošību un vides prasību ievērošanu starptautiskajā lidostā “Rīga”.</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637175"/>
                  </a:ext>
                </a:extLst>
              </a:tr>
              <a:tr h="59659">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Kravu perona infrastruktūras attīstība, lai līdz 2027.gadam nodrošinātu iespēju apkalpot 50 tūkstošus </a:t>
                      </a:r>
                      <a:r>
                        <a:rPr lang="lv-LV" sz="1400">
                          <a:effectLst/>
                          <a:latin typeface="+mn-lt"/>
                          <a:ea typeface="Calibri" panose="020F0502020204030204" pitchFamily="34" charset="0"/>
                          <a:cs typeface="Times New Roman" panose="02020603050405020304" pitchFamily="18" charset="0"/>
                        </a:rPr>
                        <a:t>tonnu kravas.</a:t>
                      </a:r>
                      <a:endParaRPr lang="lv-LV"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609743"/>
                  </a:ext>
                </a:extLst>
              </a:tr>
            </a:tbl>
          </a:graphicData>
        </a:graphic>
      </p:graphicFrame>
    </p:spTree>
    <p:extLst>
      <p:ext uri="{BB962C8B-B14F-4D97-AF65-F5344CB8AC3E}">
        <p14:creationId xmlns:p14="http://schemas.microsoft.com/office/powerpoint/2010/main" val="74937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1"/>
          <p:cNvSpPr>
            <a:spLocks noGrp="1"/>
          </p:cNvSpPr>
          <p:nvPr>
            <p:ph type="sldNum" sz="quarter" idx="12"/>
          </p:nvPr>
        </p:nvSpPr>
        <p:spPr>
          <a:xfrm>
            <a:off x="6629400" y="6356369"/>
            <a:ext cx="2133600" cy="365123"/>
          </a:xfrm>
        </p:spPr>
        <p:txBody>
          <a:bodyPr/>
          <a:lstStyle/>
          <a:p>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1"/>
            <a:ext cx="6324600" cy="457200"/>
          </a:xfrm>
        </p:spPr>
        <p:txBody>
          <a:bodyPr anchor="b">
            <a:noAutofit/>
          </a:bodyPr>
          <a:lstStyle/>
          <a:p>
            <a:r>
              <a:rPr lang="lv-LV" sz="2400" b="1" dirty="0">
                <a:latin typeface="Times New Roman" panose="02020603050405020304" pitchFamily="18" charset="0"/>
                <a:cs typeface="Times New Roman" panose="02020603050405020304" pitchFamily="18" charset="0"/>
              </a:rPr>
              <a:t>Plānotās darbības  aviācijas jomā</a:t>
            </a:r>
            <a:endParaRPr lang="en-US" sz="2400" b="1" dirty="0">
              <a:latin typeface="Times New Roman" pitchFamily="18" charset="0"/>
              <a:cs typeface="Times New Roman" pitchFamily="18" charset="0"/>
            </a:endParaRPr>
          </a:p>
        </p:txBody>
      </p:sp>
      <p:graphicFrame>
        <p:nvGraphicFramePr>
          <p:cNvPr id="2" name="Table 1">
            <a:extLst>
              <a:ext uri="{FF2B5EF4-FFF2-40B4-BE49-F238E27FC236}">
                <a16:creationId xmlns:a16="http://schemas.microsoft.com/office/drawing/2014/main" id="{12954B7B-E39C-41A4-8867-453097C52D04}"/>
              </a:ext>
            </a:extLst>
          </p:cNvPr>
          <p:cNvGraphicFramePr>
            <a:graphicFrameLocks noGrp="1"/>
          </p:cNvGraphicFramePr>
          <p:nvPr>
            <p:extLst>
              <p:ext uri="{D42A27DB-BD31-4B8C-83A1-F6EECF244321}">
                <p14:modId xmlns:p14="http://schemas.microsoft.com/office/powerpoint/2010/main" val="724605482"/>
              </p:ext>
            </p:extLst>
          </p:nvPr>
        </p:nvGraphicFramePr>
        <p:xfrm>
          <a:off x="2362200" y="1414551"/>
          <a:ext cx="6248400" cy="809154"/>
        </p:xfrm>
        <a:graphic>
          <a:graphicData uri="http://schemas.openxmlformats.org/drawingml/2006/table">
            <a:tbl>
              <a:tblPr firstRow="1" firstCol="1" bandRow="1"/>
              <a:tblGrid>
                <a:gridCol w="1143000">
                  <a:extLst>
                    <a:ext uri="{9D8B030D-6E8A-4147-A177-3AD203B41FA5}">
                      <a16:colId xmlns:a16="http://schemas.microsoft.com/office/drawing/2014/main" val="2395122621"/>
                    </a:ext>
                  </a:extLst>
                </a:gridCol>
                <a:gridCol w="5105400">
                  <a:extLst>
                    <a:ext uri="{9D8B030D-6E8A-4147-A177-3AD203B41FA5}">
                      <a16:colId xmlns:a16="http://schemas.microsoft.com/office/drawing/2014/main" val="497811327"/>
                    </a:ext>
                  </a:extLst>
                </a:gridCol>
              </a:tblGrid>
              <a:tr h="809154">
                <a:tc>
                  <a:txBody>
                    <a:bodyPr/>
                    <a:lstStyle/>
                    <a:p>
                      <a:pPr algn="just">
                        <a:lnSpc>
                          <a:spcPct val="107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2.3.</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b="1" dirty="0">
                          <a:effectLst/>
                          <a:latin typeface="Times New Roman" panose="02020603050405020304" pitchFamily="18" charset="0"/>
                          <a:ea typeface="Calibri" panose="020F0502020204030204" pitchFamily="34" charset="0"/>
                          <a:cs typeface="Times New Roman" panose="02020603050405020304" pitchFamily="18" charset="0"/>
                        </a:rPr>
                        <a:t>Savlaicīgi pieaugošajam pieprasījumam un starptautiskajām prasībām un jaunākām tehnoloģijām nodrošināt atbilstošu gaisa satiksmes vadības infrastruktūru </a:t>
                      </a:r>
                      <a:endParaRPr lang="lv-LV"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707510"/>
                  </a:ext>
                </a:extLst>
              </a:tr>
            </a:tbl>
          </a:graphicData>
        </a:graphic>
      </p:graphicFrame>
      <p:graphicFrame>
        <p:nvGraphicFramePr>
          <p:cNvPr id="5" name="Table 4">
            <a:extLst>
              <a:ext uri="{FF2B5EF4-FFF2-40B4-BE49-F238E27FC236}">
                <a16:creationId xmlns:a16="http://schemas.microsoft.com/office/drawing/2014/main" id="{C5BFF6C6-A41A-4B94-81E7-A97FC63294F5}"/>
              </a:ext>
            </a:extLst>
          </p:cNvPr>
          <p:cNvGraphicFramePr>
            <a:graphicFrameLocks noGrp="1"/>
          </p:cNvGraphicFramePr>
          <p:nvPr>
            <p:extLst>
              <p:ext uri="{D42A27DB-BD31-4B8C-83A1-F6EECF244321}">
                <p14:modId xmlns:p14="http://schemas.microsoft.com/office/powerpoint/2010/main" val="1176247876"/>
              </p:ext>
            </p:extLst>
          </p:nvPr>
        </p:nvGraphicFramePr>
        <p:xfrm>
          <a:off x="2362200" y="2301396"/>
          <a:ext cx="6248399" cy="4286887"/>
        </p:xfrm>
        <a:graphic>
          <a:graphicData uri="http://schemas.openxmlformats.org/drawingml/2006/table">
            <a:tbl>
              <a:tblPr firstRow="1" firstCol="1" bandRow="1"/>
              <a:tblGrid>
                <a:gridCol w="1143000">
                  <a:extLst>
                    <a:ext uri="{9D8B030D-6E8A-4147-A177-3AD203B41FA5}">
                      <a16:colId xmlns:a16="http://schemas.microsoft.com/office/drawing/2014/main" val="1071457408"/>
                    </a:ext>
                  </a:extLst>
                </a:gridCol>
                <a:gridCol w="5105399">
                  <a:extLst>
                    <a:ext uri="{9D8B030D-6E8A-4147-A177-3AD203B41FA5}">
                      <a16:colId xmlns:a16="http://schemas.microsoft.com/office/drawing/2014/main" val="1096659347"/>
                    </a:ext>
                  </a:extLst>
                </a:gridCol>
              </a:tblGrid>
              <a:tr h="689524">
                <a:tc>
                  <a:txBody>
                    <a:bodyPr/>
                    <a:lstStyle/>
                    <a:p>
                      <a:pPr>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2.3.1.</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Jauna gaisa satiksmes vadības torņa būvniecība, kas sniegs iespēju izvietot un izmantot darbā jaunākās tehnoloģijas tajā skaitā attālinātas gaisa satiksmes vadības (</a:t>
                      </a:r>
                      <a:r>
                        <a:rPr lang="lv-LV" sz="1400" dirty="0" err="1">
                          <a:effectLst/>
                          <a:latin typeface="+mn-lt"/>
                          <a:ea typeface="Calibri" panose="020F0502020204030204" pitchFamily="34" charset="0"/>
                          <a:cs typeface="Times New Roman" panose="02020603050405020304" pitchFamily="18" charset="0"/>
                        </a:rPr>
                        <a:t>Remote</a:t>
                      </a:r>
                      <a:r>
                        <a:rPr lang="lv-LV" sz="1400" dirty="0">
                          <a:effectLst/>
                          <a:latin typeface="+mn-lt"/>
                          <a:ea typeface="Calibri" panose="020F0502020204030204" pitchFamily="34" charset="0"/>
                          <a:cs typeface="Times New Roman" panose="02020603050405020304" pitchFamily="18" charset="0"/>
                        </a:rPr>
                        <a:t> </a:t>
                      </a:r>
                      <a:r>
                        <a:rPr lang="lv-LV" sz="1400" dirty="0" err="1">
                          <a:effectLst/>
                          <a:latin typeface="+mn-lt"/>
                          <a:ea typeface="Calibri" panose="020F0502020204030204" pitchFamily="34" charset="0"/>
                          <a:cs typeface="Times New Roman" panose="02020603050405020304" pitchFamily="18" charset="0"/>
                        </a:rPr>
                        <a:t>tower</a:t>
                      </a:r>
                      <a:r>
                        <a:rPr lang="lv-LV" sz="1400" dirty="0">
                          <a:effectLst/>
                          <a:latin typeface="+mn-lt"/>
                          <a:ea typeface="Calibri" panose="020F0502020204030204" pitchFamily="34" charset="0"/>
                          <a:cs typeface="Times New Roman" panose="02020603050405020304" pitchFamily="18" charset="0"/>
                        </a:rPr>
                        <a:t>) nodrošināšanā (NAP).</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96714"/>
                  </a:ext>
                </a:extLst>
              </a:tr>
              <a:tr h="193502">
                <a:tc>
                  <a:txBody>
                    <a:bodyPr/>
                    <a:lstStyle/>
                    <a:p>
                      <a:pPr>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2.3.2.</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Gaisa satiksmes vadības sistēmu un tās atbalsta sistēmu attīstība.</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584681"/>
                  </a:ext>
                </a:extLst>
              </a:tr>
              <a:tr h="590320">
                <a:tc>
                  <a:txBody>
                    <a:bodyPr/>
                    <a:lstStyle/>
                    <a:p>
                      <a:pPr>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2.3.3.</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Brīvo maršrutu gaisa telpas projekta tālāka īstenošana, lai nodrošinātu  gaisa telpas optimālāku izmantošanu, mazinātu kaitīgo izmešu daudzumu.</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016145"/>
                  </a:ext>
                </a:extLst>
              </a:tr>
              <a:tr h="689524">
                <a:tc>
                  <a:txBody>
                    <a:bodyPr/>
                    <a:lstStyle/>
                    <a:p>
                      <a:pPr>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2.3.4.</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dirty="0" err="1">
                          <a:effectLst/>
                          <a:latin typeface="+mn-lt"/>
                          <a:ea typeface="Calibri" panose="020F0502020204030204" pitchFamily="34" charset="0"/>
                          <a:cs typeface="Times New Roman" panose="02020603050405020304" pitchFamily="18" charset="0"/>
                        </a:rPr>
                        <a:t>Bezpilotu</a:t>
                      </a:r>
                      <a:r>
                        <a:rPr lang="lv-LV" sz="1400" dirty="0">
                          <a:effectLst/>
                          <a:latin typeface="+mn-lt"/>
                          <a:ea typeface="Calibri" panose="020F0502020204030204" pitchFamily="34" charset="0"/>
                          <a:cs typeface="Times New Roman" panose="02020603050405020304" pitchFamily="18" charset="0"/>
                        </a:rPr>
                        <a:t> gaisa kuģu integrācija gaisa satiksmes vadības sistēmā, lai mazinātu to potenciālo ietekmi uz aviācijas drošību un tajā pašā laikā to izmantošanu dažādās tautsaimniecības vajadzību nodrošināšanā.</a:t>
                      </a:r>
                    </a:p>
                    <a:p>
                      <a:pPr algn="just">
                        <a:lnSpc>
                          <a:spcPct val="107000"/>
                        </a:lnSpc>
                        <a:spcAft>
                          <a:spcPts val="0"/>
                        </a:spcAft>
                      </a:pPr>
                      <a:endParaRPr lang="lv-LV" sz="1400" dirty="0">
                        <a:effectLst/>
                        <a:latin typeface="+mn-lt"/>
                        <a:ea typeface="Calibri" panose="020F0502020204030204" pitchFamily="34" charset="0"/>
                        <a:cs typeface="Times New Roman" panose="02020603050405020304" pitchFamily="18" charset="0"/>
                      </a:endParaRP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90910"/>
                  </a:ext>
                </a:extLst>
              </a:tr>
              <a:tr h="788728">
                <a:tc>
                  <a:txBody>
                    <a:bodyPr/>
                    <a:lstStyle/>
                    <a:p>
                      <a:pPr>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2.3.5. </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lv-LV" sz="1400" dirty="0">
                          <a:effectLst/>
                          <a:latin typeface="+mn-lt"/>
                          <a:ea typeface="Calibri" panose="020F0502020204030204" pitchFamily="34" charset="0"/>
                          <a:cs typeface="Times New Roman" panose="02020603050405020304" pitchFamily="18" charset="0"/>
                        </a:rPr>
                        <a:t>Uz satelītu tehnoloģiju izmantošanu bāzētas augstas precizitātes navigācijas (PBN) attīstība, kas ļauj risināt pieaugošas gaisa satiksmes prasības pēc precīzākas un līdz ar to drošākas gaisa kuģu navigācijas gaisa telpā.</a:t>
                      </a:r>
                    </a:p>
                  </a:txBody>
                  <a:tcPr marL="51860" marR="518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707368"/>
                  </a:ext>
                </a:extLst>
              </a:tr>
            </a:tbl>
          </a:graphicData>
        </a:graphic>
      </p:graphicFrame>
    </p:spTree>
    <p:extLst>
      <p:ext uri="{BB962C8B-B14F-4D97-AF65-F5344CB8AC3E}">
        <p14:creationId xmlns:p14="http://schemas.microsoft.com/office/powerpoint/2010/main" val="137558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2000" dirty="0">
                <a:cs typeface="Times New Roman" pitchFamily="18" charset="0"/>
              </a:rPr>
              <a:t>Paldies par uzmanību!</a:t>
            </a:r>
            <a:endParaRPr lang="en-US" sz="2000" dirty="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815</Words>
  <Application>Microsoft Office PowerPoint</Application>
  <PresentationFormat>On-screen Show (4:3)</PresentationFormat>
  <Paragraphs>79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Gaisa transporta nozare</vt:lpstr>
      <vt:lpstr>Latvijas gaisa transporta darbību pamatā nodrošina</vt:lpstr>
      <vt:lpstr>   Gaisa transporta nozares darbības rezultāti 2019 </vt:lpstr>
      <vt:lpstr>   Gaisa transporta nozares devums tautsaimniecībai (2018) </vt:lpstr>
      <vt:lpstr> Par aviāciju NAP2027</vt:lpstr>
      <vt:lpstr>TAP2027 mērķis</vt:lpstr>
      <vt:lpstr> Plānotās darbības  aviācijas jomā</vt:lpstr>
      <vt:lpstr>Plānotās darbības  aviācijas jomā</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Dins Merirands</cp:lastModifiedBy>
  <cp:revision>55</cp:revision>
  <cp:lastPrinted>2020-02-05T08:29:08Z</cp:lastPrinted>
  <dcterms:created xsi:type="dcterms:W3CDTF">2006-08-16T00:00:00Z</dcterms:created>
  <dcterms:modified xsi:type="dcterms:W3CDTF">2020-02-05T09:06:29Z</dcterms:modified>
</cp:coreProperties>
</file>